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B9A98C-4EE9-C30D-DD06-9C77253F0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E5B4A9-CBB9-4AB3-9E41-BDE790072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52E0CA-7E10-CBBD-96B3-303788C1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7EF9FA-70EA-9CCA-8326-A5F21926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D12EA-FB94-FBFE-052F-0B4BD67F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27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74725A-F407-3E43-B177-04DACDF9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1DB8E02-630B-D6EE-9AA3-C8CC94743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E2853D-C152-0D43-047A-0111C95C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9EF407-8499-565F-3F98-FB49E524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05725C-1359-F2FA-02B5-758BAA1F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63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C375D2D-591B-E9CD-418D-27299F136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38379BC-DE4C-BA37-AF6F-6FB3F9B64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6D0EA5-1F01-A8A6-A5E1-6F064B7A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914159-DC16-6633-6B09-EF67DF66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8C9CBF-0CE2-3FB5-A17D-33BE1056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20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266CF2-F7A0-4002-3B9F-51F55E6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ADC8A8-237F-0B7C-8B95-A4ACC83BE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4A253D-4F57-C89D-8755-6463E492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DD0CBA-FA1D-0C7A-ACD0-367A539B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D2A7E1-588F-5699-F6F5-B7545015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67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78EC1E-BB18-C455-55AB-DA0F423F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F4A15A-C196-428F-7422-8B399F56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C5B177-04BD-55EC-3B79-35D656E9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FB9F20-F77C-CAD1-715A-8FB251E1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FDDA8A-A138-EAD2-35E4-B12283D1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15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278F2-369C-B68B-A3FD-E3125D86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30B4C4-7160-1455-FEB8-AABBC8A14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F0033E-94B4-1859-53A0-C4AB8D326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50753E6-C9F6-3BE6-EA4C-82BC95C4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01D82F3-1268-A2F8-96D2-2A0EBE18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917BC5-BFE9-4638-FA1F-1D5A7110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63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BD233B-296E-DC8B-B2C7-9F8A093B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7F1DB3-73D5-9BCE-F984-812EAAF86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D653FA-D4C8-8789-DF46-AFB4A145C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DEEDF3F-07FC-6CD5-65CE-42D10A549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D10BFED-9FBC-0A9C-FF5F-61292EC1D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AB78D77-82CE-53DE-1B50-44A74196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D8C9A8E-EFC2-A45E-0980-8FB7AAD5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181BCF8-722E-60F5-1A33-32294514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49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CC92D5-752F-5601-83CF-BC60258C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7FEC0D-8B1C-5672-44F7-4303DE6F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08C2607-3039-6460-8F3C-7C431B68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67C6B7D-804C-5713-E6CD-49BA9FC7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43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0A825AA-079C-6674-97D5-5D7A3ADE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1D3FAEF-614C-9005-6524-8E18060F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AA5E2A-F270-4F8F-1D6B-CE8E581F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0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F1054-B5A7-493A-68ED-21075FAA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01C0E2-1FF6-389B-E7C2-B754886B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BD8016C-894E-092F-9C7D-D9130B653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1C9AED-A3DC-AF54-0E35-768AB416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AC7397-F3C8-4C75-29CB-3CBDDF80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2CAF98-A283-78D7-8973-56A2E160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2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C58DA7-A792-0207-2272-5CAB16B6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DA6271B-35C5-FC00-6CF9-6E5F016F6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45E215-3F3F-E56D-28C4-81A49E12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9811E9-5699-7F25-C678-0F6DEB64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05D940-604A-94E9-24DC-FB016AA8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60C96A-4514-A7EC-EEB8-EEF852C8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22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079DA6-87BE-3059-37D7-E0EE54D2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8AF330-4F82-43D4-22CC-BF13DF370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26A09E-F254-4B07-D39B-02A9FDB8F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F4E4-AA01-4039-9869-53156D70A464}" type="datetimeFigureOut">
              <a:rPr lang="pl-PL" smtClean="0"/>
              <a:t>21.11.2023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F88207-9005-FA99-C4B7-86EDD2815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63572A-DB7F-C002-EF95-3BD70DC4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2BF1-05C2-4914-A6ED-CCE1CC064B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91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D1C69-C711-BC8C-CEF4-B16653E24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18245"/>
            <a:ext cx="9144000" cy="559836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Co nowego w prawie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AA2C757-FC40-7C6A-85FA-6CA5156D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299" y="639926"/>
            <a:ext cx="7661598" cy="51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4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104675-8FE4-FB81-F75A-53CF0CD3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2400" b="1" dirty="0"/>
            </a:br>
            <a:br>
              <a:rPr lang="pl-PL" sz="2400" b="1" dirty="0"/>
            </a:br>
            <a:r>
              <a:rPr lang="pl-PL" sz="2400" b="1" dirty="0"/>
              <a:t>Informowanie o promocjach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57B598-9883-1B78-01CE-A284BEAC7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miejscu sprzedaży detalicznej i świadczenia usług uwidacznia się cenę oraz cenę jednostkową towaru lub usługi w sposób jednoznaczny, niebudzący wątpliwości oraz umożliwiający porównanie cen.</a:t>
            </a:r>
          </a:p>
          <a:p>
            <a:pPr marL="0" indent="0">
              <a:buNone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każdym przypadku informowania o obniżeniu ceny towaru lub usługi obok informacji o obniżonej cenie uwidacznia się również informację o najniższej cenie tego towaru lub tej usługi, która obowiązywała w okresie 30 dni przed wprowadzeniem obniżki.</a:t>
            </a:r>
          </a:p>
          <a:p>
            <a:pPr marL="0" indent="0">
              <a:buNone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Prezentowanie cen usług w wysokości uwzględniającej fakultatywne rabaty = posługiwanie się zaniżoną ceną, tj. ceną uwzględniającą rabat, który konsument dopiero może (ale nie musi) uzyskać</a:t>
            </a:r>
          </a:p>
          <a:p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zakaz sugerowania, że publikowane opinie konsumenckie są prawdziwe, jeśli przedsiębiorca nie wdrożył mechanizmów zabezpieczających ich wiarygodność</a:t>
            </a:r>
          </a:p>
        </p:txBody>
      </p:sp>
    </p:spTree>
    <p:extLst>
      <p:ext uri="{BB962C8B-B14F-4D97-AF65-F5344CB8AC3E}">
        <p14:creationId xmlns:p14="http://schemas.microsoft.com/office/powerpoint/2010/main" val="25402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A4CB1-7942-DD97-2C0C-59758CB4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2400" b="1" dirty="0"/>
            </a:br>
            <a:br>
              <a:rPr lang="pl-PL" sz="2400" b="1" dirty="0"/>
            </a:br>
            <a:r>
              <a:rPr lang="pl-PL" sz="3200" b="1" dirty="0"/>
              <a:t>Na to czekamy…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3AE76-B8AD-0927-66B7-39F1E29C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Prawo Komunikacji Elektronicznej</a:t>
            </a:r>
          </a:p>
          <a:p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Ustawa o krajowym systemie </a:t>
            </a:r>
            <a:r>
              <a:rPr lang="pl-P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cyberbezpieczeństwa</a:t>
            </a:r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Ustawa o ochronie osób zgłaszających naruszenia prawa</a:t>
            </a:r>
          </a:p>
        </p:txBody>
      </p:sp>
    </p:spTree>
    <p:extLst>
      <p:ext uri="{BB962C8B-B14F-4D97-AF65-F5344CB8AC3E}">
        <p14:creationId xmlns:p14="http://schemas.microsoft.com/office/powerpoint/2010/main" val="17903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09777-6BE5-6676-2CAE-A61CDA83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Ustawa o zwalczaniu nadużyć w komunikacji elektronicznej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C7D9330-A9A2-C35F-904A-7674EBF43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2" y="1525759"/>
            <a:ext cx="6414271" cy="4967116"/>
          </a:xfrm>
        </p:spPr>
      </p:pic>
    </p:spTree>
    <p:extLst>
      <p:ext uri="{BB962C8B-B14F-4D97-AF65-F5344CB8AC3E}">
        <p14:creationId xmlns:p14="http://schemas.microsoft.com/office/powerpoint/2010/main" val="172989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390A8D-14AA-1C70-28CD-799089A7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Ustawa o zwalczaniu nadużyć w komunikacji elektronicznej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C67B0D-6B8A-4654-A711-53B7B538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245"/>
            <a:ext cx="10515600" cy="4814595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Generowanie sztucznego ruchu 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wysyłanie lub odbieranie komunikatów lub połączeń głosowych, których celem jest jedynie zarejestrowanie ich na punkcie połączenia sieci telekomunikacyjnych lub przez systemy rozliczeniowe, tzw. głuche telefony </a:t>
            </a:r>
          </a:p>
          <a:p>
            <a:r>
              <a:rPr lang="pl-PL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Smishing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wysyłanie SMS w której nadawca podszywa się pod inny podmiot w celu nakłonienia odbiorcy do określonego zachowania, w szczególności przekazania danych osobowych, otwarcia strony internetowej itp.</a:t>
            </a:r>
          </a:p>
          <a:p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 </a:t>
            </a:r>
            <a:r>
              <a:rPr lang="pl-PL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spoofing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wykonywanie połączeń telefonicznych, w których dzwoniący podszywa się pod numer innej osoby lub instytucji, w szczególności by nakłonić odbiorcę połączenia do przekazania danych, niekorzystnego rozporządzenia mieniem itp.</a:t>
            </a:r>
          </a:p>
          <a:p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Nieuprawniona zmianę informacji adresowej 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uniemożliwiające lub utrudniające ustalenie przez uprawnione podmioty lub przedsiębiorcę telekomunikacyjnego uczestniczącego w dostarczaniu komunikatu informacji adresowej użytkownika wysyłającego komunikat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1316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50E67E-AA6F-842C-2995-CF0A8C06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837"/>
            <a:ext cx="10515600" cy="5617126"/>
          </a:xfrm>
        </p:spPr>
        <p:txBody>
          <a:bodyPr>
            <a:normAutofit/>
          </a:bodyPr>
          <a:lstStyle/>
          <a:p>
            <a:endParaRPr lang="pl-PL" sz="2000" dirty="0"/>
          </a:p>
          <a:p>
            <a:pPr marL="0" indent="0" algn="ctr">
              <a:buNone/>
            </a:pPr>
            <a:r>
              <a:rPr lang="pl-PL" sz="2400" b="1" dirty="0"/>
              <a:t>SMISHING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CSIRT NASK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tworzy wzorce wiadomości, które posiadają cechy pozwalające na uznanie ich za </a:t>
            </a:r>
            <a:r>
              <a:rPr lang="pl-PL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smishing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udostępnia na swojej stronie internetowej wykaz nazw i ich skrótów zastrzeżonych dla podmiotów publicznych jako nadpis wiadomości pochodzących od podmiotów publicznych i wariantów tych nazw i skrótów, które mogą zostać wykorzystane do wprowadzenia odbiorcy w błąd.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Przedsiębiorca telekomunikacyjny blokuje SMS-y, które: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zawierają treść zgodną z wzorcem wiadomości, uznanym przez CSIRT NASK za </a:t>
            </a:r>
            <a:r>
              <a:rPr lang="pl-PL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smishing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zawierają nadpis zastrzeżony dla podmiotu publicznego, a nie zostały wysłane przez integratora obsługującego dany podmiot publiczny;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zawierają wprowadzający w błąd wariant nadpisu podmiotu publicznego, ujęty w wykazie CSIRT NASK.</a:t>
            </a:r>
          </a:p>
        </p:txBody>
      </p:sp>
    </p:spTree>
    <p:extLst>
      <p:ext uri="{BB962C8B-B14F-4D97-AF65-F5344CB8AC3E}">
        <p14:creationId xmlns:p14="http://schemas.microsoft.com/office/powerpoint/2010/main" val="102257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5FD52C-ECBF-A57C-9EC4-180B5F705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61488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sz="2600" b="1" dirty="0"/>
          </a:p>
          <a:p>
            <a:pPr marL="0" indent="0" algn="ctr">
              <a:buNone/>
            </a:pPr>
            <a:r>
              <a:rPr lang="pl-PL" sz="2600" b="1" dirty="0"/>
              <a:t>CLI </a:t>
            </a:r>
            <a:r>
              <a:rPr lang="pl-PL" sz="2600" b="1" dirty="0" err="1"/>
              <a:t>Spoofing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Prezes UKE tworzy wykaz numerów służących wyłącznie do odbierania połączeń.</a:t>
            </a:r>
          </a:p>
          <a:p>
            <a:pPr marL="0" indent="0">
              <a:buNone/>
            </a:pPr>
            <a:endParaRPr lang="pl-PL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Przedsiębiorcy telekomunikacyjni mają obowiązek ukrywać identyfikację numeru albo blokować połączenia głosowe, które mają na celu podszywanie się pod inną osobę lub instytucję. W związku z tym mają obowiązek:</a:t>
            </a:r>
          </a:p>
          <a:p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monitorować, </a:t>
            </a:r>
          </a:p>
          <a:p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wykrywać,</a:t>
            </a:r>
          </a:p>
          <a:p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wymieniać informacje o występowaniu CLI </a:t>
            </a:r>
            <a:r>
              <a:rPr lang="pl-PL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spoofingu</a:t>
            </a:r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zwalczać jego występowanie, 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przedsiębiorcy telekomunikacyjni  muszą wprowadzić środki organizacyjne i techniczne.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dostawcy publicznie dostępnych usług telekomunikacyjnych, dostarczający je co najmniej 50 000 abonentów, mogą zawrzeć porozumienie z Prezesem UKE, w którym określone zostanie, jakie dokładnie środki organizacyjne i techniczne powinni wprowadzić.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mniejsi dostawcy usług - Prezes UKE może wydać rekomendacje</a:t>
            </a:r>
          </a:p>
        </p:txBody>
      </p:sp>
    </p:spTree>
    <p:extLst>
      <p:ext uri="{BB962C8B-B14F-4D97-AF65-F5344CB8AC3E}">
        <p14:creationId xmlns:p14="http://schemas.microsoft.com/office/powerpoint/2010/main" val="153006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98DB94-E383-0C34-70A8-EDC5794A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400" b="1" dirty="0"/>
              <a:t>Zablokowanie numeru lub usługi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Prezes UKE może, gdy jest to uzasadnione ochroną użytkowników przed nadużyciami w komunikacji elektronicznej, nakazać przedsiębiorcy telekomunikacyjnemu</a:t>
            </a:r>
          </a:p>
          <a:p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zablokowanie dostępu do numeru lub usługi </a:t>
            </a:r>
          </a:p>
          <a:p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nałożyć obowiązek wstrzymania pobierania opłat za połączenia lub usługi zrealizowane po upływie terminu na zablokowanie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czasie nie krótszym niż 6 godzin. 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Następuje to w drodze decyzji, która może mieć także formę ustną – wtedy wersja pisemna powinna zostać doręczona w terminie 14 dni od ogłoszenia.</a:t>
            </a:r>
          </a:p>
        </p:txBody>
      </p:sp>
    </p:spTree>
    <p:extLst>
      <p:ext uri="{BB962C8B-B14F-4D97-AF65-F5344CB8AC3E}">
        <p14:creationId xmlns:p14="http://schemas.microsoft.com/office/powerpoint/2010/main" val="251632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EABF4C76-48FD-768C-97AD-DBDA96509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204" y="302419"/>
            <a:ext cx="7977674" cy="6543182"/>
          </a:xfrm>
        </p:spPr>
      </p:pic>
    </p:spTree>
    <p:extLst>
      <p:ext uri="{BB962C8B-B14F-4D97-AF65-F5344CB8AC3E}">
        <p14:creationId xmlns:p14="http://schemas.microsoft.com/office/powerpoint/2010/main" val="340417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FF6FB-9E28-B365-5C17-421C05A5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2400" b="1" dirty="0"/>
            </a:br>
            <a:br>
              <a:rPr lang="pl-PL" sz="2400" b="1" dirty="0"/>
            </a:br>
            <a:r>
              <a:rPr lang="pl-PL" sz="2400" b="1" dirty="0"/>
              <a:t>UOKiK – opłaty za kontakt z infolinią i wizyty technika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33E5D-1B98-5C8C-5FD0-08A4A7BEE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Pobieranie opłaty za połączenia na infolinię od abonentów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którzy korzystają z pakietów darmowych połączeń – jeżeli abonent posiada ofertę darmowych rozmów, to za próbę skontaktowania się z usługodawcą, nie powinny być pobierane żadne opłaty.</a:t>
            </a:r>
          </a:p>
          <a:p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Pobieranie opłaty serwisowej za diagnozę uszkodzenia 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obowiązkiem przedsiębiorcy świadczącego usługi jest bezpłatna weryfikacja zasadności kierowanych do niego zgłoszeń reklamacyjnych. Nie znajduje uzasadnienia przenoszenie na konsumentów ryzyka gospodarczego i obciążanie ich opłatami za weryfikację przyczyny zaistniałej awarii. Opłata za diagnozę problemu stanowi w praktyce opłatę za weryfikację słuszności wnoszonej przez konsumenta reklamacji dotyczącej świadczonych przez Spółkę usług</a:t>
            </a:r>
          </a:p>
        </p:txBody>
      </p:sp>
    </p:spTree>
    <p:extLst>
      <p:ext uri="{BB962C8B-B14F-4D97-AF65-F5344CB8AC3E}">
        <p14:creationId xmlns:p14="http://schemas.microsoft.com/office/powerpoint/2010/main" val="362770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FC6A69-1785-A20E-6B90-BE5B4ECF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/>
              <a:t>UOKiK i UKE – klauzule waloryzacyjne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5AB614-2992-0E4F-566F-4715DB69B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Urząd Ochrony Konkurencji i Konsumentów wszczął postępowania wyjaśniające w sprawie Orange Polska, P4 i T- Mobile Polska. Urząd weryfikuje zapisy uprawniające do zmian wysokości opłat za usługi telekomunikacyjne w umowach na czas oznaczony.</a:t>
            </a:r>
          </a:p>
          <a:p>
            <a:pPr marL="0" indent="0">
              <a:buNone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„Podejrzewamy, że mogą one stanowić klauzule abuzywne, a zatem niedozwolone prawnie zapisy, które rażąco naruszają interesy konsumentów. Cena usługi jest tym elementem, który powinien być jasno i zrozumiale komunikowany konsumentowi na etapie zawierania umowy, zaś skutki zobowiązania powinny być w każdych warunkach możliwe do przewidzenia dla konsumenta, stanowią bowiem jedno z podstawowych kryteriów decyzji o zawarciu umowy z przedsiębiorcą - dodał prezes UOKiK.”</a:t>
            </a:r>
          </a:p>
          <a:p>
            <a:pPr marL="0" indent="0">
              <a:buNone/>
            </a:pPr>
            <a:endParaRPr lang="pl-PL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klauzule inflacyjne, jeżeli mają być wprowadzane do umów, powinny zabezpieczać obie strony i nie mogą być wykorzystywane tylko na korzyść przedsiębiorców.</a:t>
            </a:r>
          </a:p>
        </p:txBody>
      </p:sp>
    </p:spTree>
    <p:extLst>
      <p:ext uri="{BB962C8B-B14F-4D97-AF65-F5344CB8AC3E}">
        <p14:creationId xmlns:p14="http://schemas.microsoft.com/office/powerpoint/2010/main" val="4017945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823</Words>
  <Application>Microsoft Office PowerPoint</Application>
  <PresentationFormat>Panoramiczny</PresentationFormat>
  <Paragraphs>64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Motyw pakietu Office</vt:lpstr>
      <vt:lpstr>Co nowego w prawie</vt:lpstr>
      <vt:lpstr>Ustawa o zwalczaniu nadużyć w komunikacji elektronicznej</vt:lpstr>
      <vt:lpstr>Ustawa o zwalczaniu nadużyć w komunikacji elektronicznej</vt:lpstr>
      <vt:lpstr>Prezentacja programu PowerPoint</vt:lpstr>
      <vt:lpstr>Prezentacja programu PowerPoint</vt:lpstr>
      <vt:lpstr>Prezentacja programu PowerPoint</vt:lpstr>
      <vt:lpstr>Prezentacja programu PowerPoint</vt:lpstr>
      <vt:lpstr>  UOKiK – opłaty za kontakt z infolinią i wizyty technika</vt:lpstr>
      <vt:lpstr>UOKiK i UKE – klauzule waloryzacyjne</vt:lpstr>
      <vt:lpstr>  Informowanie o promocjach</vt:lpstr>
      <vt:lpstr>  Na to czekamy…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nowego w prawie</dc:title>
  <dc:creator>Anna Gąsecka</dc:creator>
  <cp:lastModifiedBy>Anna Gąsecka</cp:lastModifiedBy>
  <cp:revision>1</cp:revision>
  <dcterms:created xsi:type="dcterms:W3CDTF">2023-11-21T11:05:38Z</dcterms:created>
  <dcterms:modified xsi:type="dcterms:W3CDTF">2023-11-21T11:27:27Z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-1097332529</vt:i4>
  </property>
  <property fmtid="{D5CDD505-2E9C-101B-9397-08002B2CF9AE}" pid="3" name="_NewReviewCycle">
    <vt:lpwstr/>
  </property>
  <property fmtid="{D5CDD505-2E9C-101B-9397-08002B2CF9AE}" pid="4" name="_EmailSubject">
    <vt:lpwstr>prezentacja co nowego w prawie</vt:lpwstr>
  </property>
  <property fmtid="{D5CDD505-2E9C-101B-9397-08002B2CF9AE}" pid="5" name="_AuthorEmail">
    <vt:lpwstr>anna.gasecka@bgcadwokaci.pl</vt:lpwstr>
  </property>
  <property fmtid="{D5CDD505-2E9C-101B-9397-08002B2CF9AE}" pid="6" name="_AuthorEmailDisplayName">
    <vt:lpwstr>Anna Gąsecka | BGC Adwokaci</vt:lpwstr>
  </property>
</Properties>
</file>